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0"/>
      <p:bold r:id="rId21"/>
    </p:embeddedFont>
    <p:embeddedFont>
      <p:font typeface="Times" panose="02020603050405020304" pitchFamily="18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Here is a picture from the Grand Canyon showing different layers and an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unconformity. You can tell which rocks are older because the oldest rocks are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on the bottom. We call this “relative dating” because it describes the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relationship between the ages and positions of different layers.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Another way geologists can tell about a sequence of events is by using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radiometric dating. You’ve probably heard of carbon-14 dating, but there are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all sorts of elements that radioactively decay over time. Carbon is not very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abundant in most rocks, so we can’t use carbon-14 dating. Instead, most rock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ages are determined using the decay of Uranium, or sometimes other elements.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These radiometric clocks, when properly calibrated, tell us the age in years of 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given layer of rock. Oldest layers are still on the bottom, but now we know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exactly HOW old.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Sometimes, layers get cut by something else. Here, the reddish-brown layers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were deposited flat. Then, the dark layer cut across all the other layers. It is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younger, because you can’t cut layers until they have all been deposited. This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dark object was originally molten magma that was squeezed into the layers as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it fought its way towards the surface. It eventually solidified, forming what you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see here.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buSzPts val="14000"/>
              <a:buNone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The Laws of Stratigraphy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5017825" y="139825"/>
            <a:ext cx="4398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Which rock layer is the oldest?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5493575" y="1152475"/>
            <a:ext cx="3338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9725"/>
            <a:ext cx="5366426" cy="4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5017825" y="139825"/>
            <a:ext cx="4398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Which rock layer is the oldest?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5493575" y="1152475"/>
            <a:ext cx="3338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Answer: Rock Layer C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i="1"/>
              <a:t>Because layer C is the lowest layer</a:t>
            </a:r>
            <a:r>
              <a:rPr lang="en"/>
              <a:t> 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9725"/>
            <a:ext cx="5366426" cy="4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5366425" y="139825"/>
            <a:ext cx="40494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Which rock layer is the next oldest layer after C?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5493575" y="1152475"/>
            <a:ext cx="3338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9725"/>
            <a:ext cx="5366426" cy="4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5366425" y="139825"/>
            <a:ext cx="40494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Which rock layer is the next oldest layer after C?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5493575" y="1152475"/>
            <a:ext cx="3338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Answer: Layer B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i="1"/>
              <a:t>Because the rock layer is on top of  layer C which means it had to come after. 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9725"/>
            <a:ext cx="5366426" cy="4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5366425" y="139825"/>
            <a:ext cx="40494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Which rock layer is the next oldest layer after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B?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5493575" y="1152475"/>
            <a:ext cx="3338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9725"/>
            <a:ext cx="5366426" cy="4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5366425" y="139825"/>
            <a:ext cx="40494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Which rock layer is the next oldest layer after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B?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5493575" y="1152475"/>
            <a:ext cx="3338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Answer: Layer A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i="1"/>
              <a:t>Because it is on top of layer B which means it had to come after. 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9725"/>
            <a:ext cx="5366426" cy="4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5366425" y="139825"/>
            <a:ext cx="40494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Which rock layer is the next oldest layer after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A?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5493575" y="1152475"/>
            <a:ext cx="3338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9725"/>
            <a:ext cx="5366426" cy="4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366425" y="139825"/>
            <a:ext cx="40494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Which rock layer is the next oldest layer after 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A?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5493575" y="1152475"/>
            <a:ext cx="3338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Answer: Intrusion D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i="1"/>
              <a:t>Because it cuts through the older layers A-B.  The fault (E) cuts through the intrusion (D) which means it had to come after the intrusion (D)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9725"/>
            <a:ext cx="5366426" cy="4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Stratigraphy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The study of rock layers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Rock layers are formed from the bottom up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Youngest </a:t>
            </a:r>
            <a:r>
              <a:rPr lang="en"/>
              <a:t>rock on </a:t>
            </a:r>
            <a:r>
              <a:rPr lang="en" b="1"/>
              <a:t>top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" b="1"/>
              <a:t>Oldest </a:t>
            </a:r>
            <a:r>
              <a:rPr lang="en"/>
              <a:t>rock on </a:t>
            </a:r>
            <a:r>
              <a:rPr lang="en" b="1"/>
              <a:t>bottom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701" y="85975"/>
            <a:ext cx="3204550" cy="21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 l="1273" t="36952"/>
          <a:stretch/>
        </p:blipFill>
        <p:spPr>
          <a:xfrm>
            <a:off x="3841900" y="2719875"/>
            <a:ext cx="4736700" cy="22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Law of Superposition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78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Superposition refers to the position of rock layers and their relative ages.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 b="1"/>
              <a:t>Relative age </a:t>
            </a:r>
            <a:r>
              <a:rPr lang="en"/>
              <a:t>means age in comparison with other rocks, either younger or older.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450" y="394950"/>
            <a:ext cx="5187199" cy="38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22218"/>
            <a:ext cx="4434526" cy="50990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Shape 82"/>
          <p:cNvGrpSpPr/>
          <p:nvPr/>
        </p:nvGrpSpPr>
        <p:grpSpPr>
          <a:xfrm>
            <a:off x="5319400" y="182325"/>
            <a:ext cx="3048000" cy="4419600"/>
            <a:chOff x="5943600" y="1295400"/>
            <a:chExt cx="3048000" cy="4419600"/>
          </a:xfrm>
        </p:grpSpPr>
        <p:sp>
          <p:nvSpPr>
            <p:cNvPr id="83" name="Shape 83"/>
            <p:cNvSpPr txBox="1"/>
            <p:nvPr/>
          </p:nvSpPr>
          <p:spPr>
            <a:xfrm>
              <a:off x="5943600" y="2057400"/>
              <a:ext cx="3048000" cy="3657600"/>
            </a:xfrm>
            <a:prstGeom prst="rect">
              <a:avLst/>
            </a:prstGeom>
            <a:solidFill>
              <a:srgbClr val="FFFFFF">
                <a:alpha val="69800"/>
              </a:srgbClr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>
              <a:off x="6019800" y="1295400"/>
              <a:ext cx="2554150" cy="4329000"/>
              <a:chOff x="3505200" y="609600"/>
              <a:chExt cx="2554150" cy="4329000"/>
            </a:xfrm>
          </p:grpSpPr>
          <p:sp>
            <p:nvSpPr>
              <p:cNvPr id="85" name="Shape 85"/>
              <p:cNvSpPr txBox="1"/>
              <p:nvPr/>
            </p:nvSpPr>
            <p:spPr>
              <a:xfrm>
                <a:off x="4189412" y="4419600"/>
                <a:ext cx="1527300" cy="51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-1778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8000"/>
                  </a:buClr>
                  <a:buSzPts val="2800"/>
                  <a:buFont typeface="Arial Black"/>
                  <a:buNone/>
                </a:pPr>
                <a:r>
                  <a:rPr lang="en" sz="2800" b="0" i="0" u="none">
                    <a:solidFill>
                      <a:srgbClr val="FF8000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OLDER</a:t>
                </a:r>
              </a:p>
            </p:txBody>
          </p:sp>
          <p:sp>
            <p:nvSpPr>
              <p:cNvPr id="86" name="Shape 86"/>
              <p:cNvSpPr txBox="1"/>
              <p:nvPr/>
            </p:nvSpPr>
            <p:spPr>
              <a:xfrm>
                <a:off x="3879850" y="1387475"/>
                <a:ext cx="2179500" cy="51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-1778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8000"/>
                  </a:buClr>
                  <a:buSzPts val="2800"/>
                  <a:buFont typeface="Arial Black"/>
                  <a:buNone/>
                </a:pPr>
                <a:r>
                  <a:rPr lang="en" sz="2800" b="0" i="0" u="none">
                    <a:solidFill>
                      <a:srgbClr val="FF8000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YOUNGER</a:t>
                </a:r>
              </a:p>
            </p:txBody>
          </p:sp>
          <p:cxnSp>
            <p:nvCxnSpPr>
              <p:cNvPr id="87" name="Shape 87"/>
              <p:cNvCxnSpPr/>
              <p:nvPr/>
            </p:nvCxnSpPr>
            <p:spPr>
              <a:xfrm rot="10800000">
                <a:off x="4953000" y="1981200"/>
                <a:ext cx="0" cy="2438400"/>
              </a:xfrm>
              <a:prstGeom prst="straightConnector1">
                <a:avLst/>
              </a:prstGeom>
              <a:noFill/>
              <a:ln w="7937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triangle" w="lg" len="lg"/>
              </a:ln>
            </p:spPr>
          </p:cxnSp>
          <p:sp>
            <p:nvSpPr>
              <p:cNvPr id="88" name="Shape 88"/>
              <p:cNvSpPr txBox="1"/>
              <p:nvPr/>
            </p:nvSpPr>
            <p:spPr>
              <a:xfrm>
                <a:off x="3505200" y="609600"/>
                <a:ext cx="184200" cy="6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</p:grpSp>
      <p:sp>
        <p:nvSpPr>
          <p:cNvPr id="89" name="Shape 89"/>
          <p:cNvSpPr txBox="1"/>
          <p:nvPr/>
        </p:nvSpPr>
        <p:spPr>
          <a:xfrm>
            <a:off x="5301937" y="466487"/>
            <a:ext cx="30813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270 Million Years Old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213037" y="4581287"/>
            <a:ext cx="32592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600+ Million Years Old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95925" y="445025"/>
            <a:ext cx="4236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Law of Original Horizontality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658775" y="1436225"/>
            <a:ext cx="4173600" cy="313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ts val="2400"/>
              <a:buChar char="●"/>
            </a:pPr>
            <a:r>
              <a:rPr lang="en" sz="2400"/>
              <a:t>Sediments were deposited in ancient seas in horizontal, or flat, layers. If sedimentary rock layers are tilted, they must have moved after they were deposited.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925" y="-2"/>
            <a:ext cx="4595924" cy="4716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Shape 98"/>
          <p:cNvGrpSpPr/>
          <p:nvPr/>
        </p:nvGrpSpPr>
        <p:grpSpPr>
          <a:xfrm>
            <a:off x="2083464" y="685394"/>
            <a:ext cx="2350595" cy="5483320"/>
            <a:chOff x="4191000" y="990600"/>
            <a:chExt cx="4648200" cy="7925018"/>
          </a:xfrm>
        </p:grpSpPr>
        <p:sp>
          <p:nvSpPr>
            <p:cNvPr id="99" name="Shape 99"/>
            <p:cNvSpPr txBox="1"/>
            <p:nvPr/>
          </p:nvSpPr>
          <p:spPr>
            <a:xfrm>
              <a:off x="4191000" y="1219200"/>
              <a:ext cx="4648200" cy="4953000"/>
            </a:xfrm>
            <a:prstGeom prst="rect">
              <a:avLst/>
            </a:prstGeom>
            <a:solidFill>
              <a:srgbClr val="FFFFFF">
                <a:alpha val="69800"/>
              </a:srgbClr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100" name="Shape 100"/>
            <p:cNvGrpSpPr/>
            <p:nvPr/>
          </p:nvGrpSpPr>
          <p:grpSpPr>
            <a:xfrm>
              <a:off x="5067300" y="2381267"/>
              <a:ext cx="2895600" cy="6534352"/>
              <a:chOff x="762000" y="2743200"/>
              <a:chExt cx="2895600" cy="5924700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1112837" y="3579812"/>
                <a:ext cx="2202000" cy="4299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16" y="62055"/>
                    </a:moveTo>
                    <a:cubicBezTo>
                      <a:pt x="7988" y="61372"/>
                      <a:pt x="7977" y="60683"/>
                      <a:pt x="7977" y="60000"/>
                    </a:cubicBezTo>
                    <a:cubicBezTo>
                      <a:pt x="7977" y="31266"/>
                      <a:pt x="31266" y="7977"/>
                      <a:pt x="60000" y="7977"/>
                    </a:cubicBezTo>
                    <a:cubicBezTo>
                      <a:pt x="88727" y="7977"/>
                      <a:pt x="112022" y="31266"/>
                      <a:pt x="112022" y="60000"/>
                    </a:cubicBezTo>
                    <a:cubicBezTo>
                      <a:pt x="112022" y="60683"/>
                      <a:pt x="112005" y="61372"/>
                      <a:pt x="111977" y="62055"/>
                    </a:cubicBezTo>
                    <a:lnTo>
                      <a:pt x="119950" y="62372"/>
                    </a:lnTo>
                    <a:cubicBezTo>
                      <a:pt x="119983" y="61583"/>
                      <a:pt x="120000" y="60788"/>
                      <a:pt x="120000" y="60000"/>
                    </a:cubicBez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cubicBezTo>
                      <a:pt x="0" y="60788"/>
                      <a:pt x="11" y="61583"/>
                      <a:pt x="44" y="62372"/>
                    </a:cubicBezTo>
                    <a:lnTo>
                      <a:pt x="8016" y="62055"/>
                    </a:lnTo>
                    <a:close/>
                  </a:path>
                </a:pathLst>
              </a:custGeom>
              <a:solidFill>
                <a:srgbClr val="993300"/>
              </a:solidFill>
              <a:ln w="9525" cap="flat" cmpd="sng">
                <a:solidFill>
                  <a:srgbClr val="000000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762000" y="2743200"/>
                <a:ext cx="2895600" cy="5924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11" y="63122"/>
                    </a:moveTo>
                    <a:cubicBezTo>
                      <a:pt x="11644" y="62083"/>
                      <a:pt x="11611" y="61038"/>
                      <a:pt x="11611" y="60000"/>
                    </a:cubicBezTo>
                    <a:cubicBezTo>
                      <a:pt x="11611" y="33272"/>
                      <a:pt x="33272" y="11611"/>
                      <a:pt x="60000" y="11611"/>
                    </a:cubicBezTo>
                    <a:cubicBezTo>
                      <a:pt x="86722" y="11611"/>
                      <a:pt x="108388" y="33272"/>
                      <a:pt x="108388" y="60000"/>
                    </a:cubicBezTo>
                    <a:cubicBezTo>
                      <a:pt x="108388" y="61038"/>
                      <a:pt x="108350" y="62083"/>
                      <a:pt x="108283" y="63122"/>
                    </a:cubicBezTo>
                    <a:lnTo>
                      <a:pt x="119872" y="63877"/>
                    </a:lnTo>
                    <a:cubicBezTo>
                      <a:pt x="119955" y="62583"/>
                      <a:pt x="120000" y="61288"/>
                      <a:pt x="120000" y="60000"/>
                    </a:cubicBez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cubicBezTo>
                      <a:pt x="0" y="61288"/>
                      <a:pt x="38" y="62583"/>
                      <a:pt x="122" y="63877"/>
                    </a:cubicBezTo>
                    <a:lnTo>
                      <a:pt x="11711" y="63122"/>
                    </a:lnTo>
                    <a:close/>
                  </a:path>
                </a:pathLst>
              </a:custGeom>
              <a:solidFill>
                <a:srgbClr val="FFCC00"/>
              </a:solidFill>
              <a:ln w="9525" cap="flat" cmpd="sng">
                <a:solidFill>
                  <a:srgbClr val="000000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1019175" y="3306762"/>
                <a:ext cx="2403600" cy="5029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38" y="62277"/>
                    </a:moveTo>
                    <a:cubicBezTo>
                      <a:pt x="7505" y="61522"/>
                      <a:pt x="7494" y="60761"/>
                      <a:pt x="7494" y="60000"/>
                    </a:cubicBezTo>
                    <a:cubicBezTo>
                      <a:pt x="7494" y="31000"/>
                      <a:pt x="31000" y="7494"/>
                      <a:pt x="60000" y="7494"/>
                    </a:cubicBezTo>
                    <a:cubicBezTo>
                      <a:pt x="88994" y="7494"/>
                      <a:pt x="112505" y="31000"/>
                      <a:pt x="112505" y="60000"/>
                    </a:cubicBezTo>
                    <a:cubicBezTo>
                      <a:pt x="112505" y="60761"/>
                      <a:pt x="112488" y="61522"/>
                      <a:pt x="112455" y="62277"/>
                    </a:cubicBezTo>
                    <a:lnTo>
                      <a:pt x="119938" y="62605"/>
                    </a:lnTo>
                    <a:cubicBezTo>
                      <a:pt x="119977" y="61738"/>
                      <a:pt x="120000" y="60866"/>
                      <a:pt x="120000" y="60000"/>
                    </a:cubicBez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60000"/>
                    </a:cubicBezTo>
                    <a:cubicBezTo>
                      <a:pt x="0" y="60866"/>
                      <a:pt x="16" y="61738"/>
                      <a:pt x="55" y="62605"/>
                    </a:cubicBezTo>
                    <a:lnTo>
                      <a:pt x="7538" y="62277"/>
                    </a:ln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000000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1758950" y="4808537"/>
                <a:ext cx="938100" cy="1935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60000"/>
                    </a:moveTo>
                    <a:cubicBezTo>
                      <a:pt x="30000" y="43427"/>
                      <a:pt x="43427" y="30000"/>
                      <a:pt x="60000" y="30000"/>
                    </a:cubicBezTo>
                    <a:cubicBezTo>
                      <a:pt x="76566" y="30000"/>
                      <a:pt x="90000" y="43427"/>
                      <a:pt x="90000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59994"/>
                    </a:cubicBezTo>
                    <a:lnTo>
                      <a:pt x="30000" y="6000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000000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287462" y="3941762"/>
                <a:ext cx="1868400" cy="3708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000" y="60000"/>
                    </a:moveTo>
                    <a:cubicBezTo>
                      <a:pt x="30000" y="43427"/>
                      <a:pt x="43427" y="30000"/>
                      <a:pt x="60000" y="30000"/>
                    </a:cubicBezTo>
                    <a:cubicBezTo>
                      <a:pt x="76566" y="30000"/>
                      <a:pt x="90000" y="43427"/>
                      <a:pt x="90000" y="59994"/>
                    </a:cubicBezTo>
                    <a:lnTo>
                      <a:pt x="120000" y="60000"/>
                    </a:ln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1" y="0"/>
                      <a:pt x="0" y="26861"/>
                      <a:pt x="0" y="59994"/>
                    </a:cubicBezTo>
                    <a:lnTo>
                      <a:pt x="30000" y="60000"/>
                    </a:lnTo>
                    <a:close/>
                  </a:path>
                </a:pathLst>
              </a:cu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214437" y="3814762"/>
                <a:ext cx="2025600" cy="4030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33" y="59316"/>
                    </a:moveTo>
                    <a:cubicBezTo>
                      <a:pt x="7711" y="30494"/>
                      <a:pt x="31177" y="7333"/>
                      <a:pt x="60000" y="7333"/>
                    </a:cubicBezTo>
                    <a:cubicBezTo>
                      <a:pt x="88816" y="7333"/>
                      <a:pt x="112283" y="30494"/>
                      <a:pt x="112661" y="59316"/>
                    </a:cubicBezTo>
                    <a:lnTo>
                      <a:pt x="119994" y="59216"/>
                    </a:lnTo>
                    <a:cubicBezTo>
                      <a:pt x="119566" y="26388"/>
                      <a:pt x="92833" y="0"/>
                      <a:pt x="59994" y="0"/>
                    </a:cubicBezTo>
                    <a:cubicBezTo>
                      <a:pt x="27161" y="0"/>
                      <a:pt x="427" y="26388"/>
                      <a:pt x="0" y="59216"/>
                    </a:cubicBezTo>
                    <a:lnTo>
                      <a:pt x="7333" y="59316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rgbClr val="000000"/>
                </a:solidFill>
                <a:prstDash val="solid"/>
                <a:miter lim="524288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sp>
          <p:nvSpPr>
            <p:cNvPr id="107" name="Shape 107"/>
            <p:cNvSpPr txBox="1"/>
            <p:nvPr/>
          </p:nvSpPr>
          <p:spPr>
            <a:xfrm>
              <a:off x="4572000" y="990600"/>
              <a:ext cx="3886200" cy="144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 Black"/>
                <a:buNone/>
              </a:pPr>
              <a:r>
                <a:rPr lang="en" sz="5400" b="0" i="0" u="non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Fold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4419600" y="4572000"/>
              <a:ext cx="5334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0"/>
                  </a:moveTo>
                  <a:lnTo>
                    <a:pt x="90000" y="30000"/>
                  </a:lnTo>
                  <a:lnTo>
                    <a:pt x="18750" y="30000"/>
                  </a:lnTo>
                  <a:lnTo>
                    <a:pt x="18750" y="90000"/>
                  </a:lnTo>
                  <a:lnTo>
                    <a:pt x="90000" y="90000"/>
                  </a:lnTo>
                  <a:lnTo>
                    <a:pt x="90000" y="120000"/>
                  </a:lnTo>
                  <a:lnTo>
                    <a:pt x="120000" y="60000"/>
                  </a:lnTo>
                  <a:lnTo>
                    <a:pt x="90000" y="0"/>
                  </a:lnTo>
                  <a:close/>
                </a:path>
                <a:path w="120000" h="120000" extrusionOk="0">
                  <a:moveTo>
                    <a:pt x="7500" y="30000"/>
                  </a:moveTo>
                  <a:lnTo>
                    <a:pt x="7500" y="90000"/>
                  </a:lnTo>
                  <a:lnTo>
                    <a:pt x="15000" y="90000"/>
                  </a:lnTo>
                  <a:lnTo>
                    <a:pt x="15000" y="30000"/>
                  </a:lnTo>
                  <a:lnTo>
                    <a:pt x="7500" y="30000"/>
                  </a:lnTo>
                  <a:close/>
                </a:path>
                <a:path w="120000" h="120000" extrusionOk="0">
                  <a:moveTo>
                    <a:pt x="0" y="30000"/>
                  </a:moveTo>
                  <a:lnTo>
                    <a:pt x="0" y="90000"/>
                  </a:lnTo>
                  <a:lnTo>
                    <a:pt x="3750" y="90000"/>
                  </a:lnTo>
                  <a:lnTo>
                    <a:pt x="3750" y="30000"/>
                  </a:lnTo>
                  <a:lnTo>
                    <a:pt x="0" y="3000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flipH="1">
              <a:off x="8077200" y="4572000"/>
              <a:ext cx="5334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0"/>
                  </a:moveTo>
                  <a:lnTo>
                    <a:pt x="90000" y="30000"/>
                  </a:lnTo>
                  <a:lnTo>
                    <a:pt x="18750" y="30000"/>
                  </a:lnTo>
                  <a:lnTo>
                    <a:pt x="18750" y="90000"/>
                  </a:lnTo>
                  <a:lnTo>
                    <a:pt x="90000" y="90000"/>
                  </a:lnTo>
                  <a:lnTo>
                    <a:pt x="90000" y="120000"/>
                  </a:lnTo>
                  <a:lnTo>
                    <a:pt x="120000" y="60000"/>
                  </a:lnTo>
                  <a:lnTo>
                    <a:pt x="90000" y="0"/>
                  </a:lnTo>
                  <a:close/>
                </a:path>
                <a:path w="120000" h="120000" extrusionOk="0">
                  <a:moveTo>
                    <a:pt x="7500" y="30000"/>
                  </a:moveTo>
                  <a:lnTo>
                    <a:pt x="7500" y="90000"/>
                  </a:lnTo>
                  <a:lnTo>
                    <a:pt x="15000" y="90000"/>
                  </a:lnTo>
                  <a:lnTo>
                    <a:pt x="15000" y="30000"/>
                  </a:lnTo>
                  <a:lnTo>
                    <a:pt x="7500" y="30000"/>
                  </a:lnTo>
                  <a:close/>
                </a:path>
                <a:path w="120000" h="120000" extrusionOk="0">
                  <a:moveTo>
                    <a:pt x="0" y="30000"/>
                  </a:moveTo>
                  <a:lnTo>
                    <a:pt x="0" y="90000"/>
                  </a:lnTo>
                  <a:lnTo>
                    <a:pt x="3750" y="90000"/>
                  </a:lnTo>
                  <a:lnTo>
                    <a:pt x="3750" y="30000"/>
                  </a:lnTo>
                  <a:lnTo>
                    <a:pt x="0" y="3000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Law of Cross-Cutting Relationships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Rock layers may have another rock cutting across them, like igneous rock or a fault line.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000" y="2045160"/>
            <a:ext cx="6894925" cy="28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50" y="99950"/>
            <a:ext cx="6876850" cy="49436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Shape 124"/>
          <p:cNvGrpSpPr/>
          <p:nvPr/>
        </p:nvGrpSpPr>
        <p:grpSpPr>
          <a:xfrm>
            <a:off x="1050575" y="195125"/>
            <a:ext cx="2548900" cy="4033968"/>
            <a:chOff x="152385" y="152393"/>
            <a:chExt cx="3810015" cy="5151938"/>
          </a:xfrm>
        </p:grpSpPr>
        <p:sp>
          <p:nvSpPr>
            <p:cNvPr id="125" name="Shape 125"/>
            <p:cNvSpPr txBox="1"/>
            <p:nvPr/>
          </p:nvSpPr>
          <p:spPr>
            <a:xfrm>
              <a:off x="152385" y="152393"/>
              <a:ext cx="3810000" cy="5151900"/>
            </a:xfrm>
            <a:prstGeom prst="rect">
              <a:avLst/>
            </a:prstGeom>
            <a:solidFill>
              <a:srgbClr val="FFFFFF">
                <a:alpha val="69800"/>
              </a:srgbClr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304800" y="152400"/>
              <a:ext cx="3657600" cy="1070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228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 Black"/>
                <a:buNone/>
              </a:pPr>
              <a:r>
                <a:rPr lang="en" sz="3600" b="0" i="0" u="non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Cross Cutting</a:t>
              </a:r>
            </a:p>
          </p:txBody>
        </p:sp>
        <p:grpSp>
          <p:nvGrpSpPr>
            <p:cNvPr id="127" name="Shape 127"/>
            <p:cNvGrpSpPr/>
            <p:nvPr/>
          </p:nvGrpSpPr>
          <p:grpSpPr>
            <a:xfrm>
              <a:off x="747699" y="1371599"/>
              <a:ext cx="2532042" cy="2982910"/>
              <a:chOff x="1371600" y="1828800"/>
              <a:chExt cx="2057400" cy="4038600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1371600" y="1828800"/>
                <a:ext cx="1800300" cy="22860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1371600" y="2057400"/>
                <a:ext cx="1971600" cy="76200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1371600" y="2133600"/>
                <a:ext cx="2057400" cy="38100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1371600" y="2514600"/>
                <a:ext cx="1800300" cy="152400"/>
              </a:xfrm>
              <a:prstGeom prst="roundRect">
                <a:avLst>
                  <a:gd name="adj" fmla="val 16667"/>
                </a:avLst>
              </a:prstGeom>
              <a:solidFill>
                <a:srgbClr val="CC33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1371600" y="2667000"/>
                <a:ext cx="1886100" cy="228600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1371600" y="2895600"/>
                <a:ext cx="1800300" cy="152400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1371600" y="3048000"/>
                <a:ext cx="1886100" cy="30480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1371600" y="3352800"/>
                <a:ext cx="1886100" cy="76200"/>
              </a:xfrm>
              <a:prstGeom prst="roundRect">
                <a:avLst>
                  <a:gd name="adj" fmla="val 16667"/>
                </a:avLst>
              </a:prstGeom>
              <a:solidFill>
                <a:srgbClr val="9933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371600" y="3429000"/>
                <a:ext cx="1800300" cy="228600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1371600" y="3657600"/>
                <a:ext cx="1800300" cy="228600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371600" y="3886200"/>
                <a:ext cx="1971600" cy="76200"/>
              </a:xfrm>
              <a:prstGeom prst="roundRect">
                <a:avLst>
                  <a:gd name="adj" fmla="val 16667"/>
                </a:avLst>
              </a:prstGeom>
              <a:solidFill>
                <a:srgbClr val="9933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371600" y="3962400"/>
                <a:ext cx="2057400" cy="38100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1371600" y="4343400"/>
                <a:ext cx="1800300" cy="152400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371600" y="5257800"/>
                <a:ext cx="1800300" cy="22860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371600" y="5486400"/>
                <a:ext cx="2057400" cy="38100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1371600" y="4800600"/>
                <a:ext cx="1800300" cy="152400"/>
              </a:xfrm>
              <a:prstGeom prst="roundRect">
                <a:avLst>
                  <a:gd name="adj" fmla="val 16667"/>
                </a:avLst>
              </a:prstGeom>
              <a:solidFill>
                <a:srgbClr val="CC33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371600" y="4572000"/>
                <a:ext cx="1886100" cy="228600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1371600" y="4495800"/>
                <a:ext cx="1886100" cy="76200"/>
              </a:xfrm>
              <a:prstGeom prst="roundRect">
                <a:avLst>
                  <a:gd name="adj" fmla="val 16667"/>
                </a:avLst>
              </a:prstGeom>
              <a:solidFill>
                <a:srgbClr val="9933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1371600" y="5029200"/>
                <a:ext cx="1905000" cy="228600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371600" y="4953000"/>
                <a:ext cx="1971600" cy="76200"/>
              </a:xfrm>
              <a:prstGeom prst="roundRect">
                <a:avLst>
                  <a:gd name="adj" fmla="val 16667"/>
                </a:avLst>
              </a:prstGeom>
              <a:solidFill>
                <a:srgbClr val="9933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sp>
          <p:nvSpPr>
            <p:cNvPr id="148" name="Shape 148"/>
            <p:cNvSpPr/>
            <p:nvPr/>
          </p:nvSpPr>
          <p:spPr>
            <a:xfrm>
              <a:off x="989012" y="1377950"/>
              <a:ext cx="843000" cy="298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4000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1855785" y="4381532"/>
              <a:ext cx="1854300" cy="922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143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Verdana"/>
                <a:buNone/>
              </a:pPr>
              <a:r>
                <a:rPr lang="en" sz="1800" b="0" i="0" u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MOST RECENT</a:t>
              </a:r>
            </a:p>
          </p:txBody>
        </p:sp>
        <p:cxnSp>
          <p:nvCxnSpPr>
            <p:cNvPr id="150" name="Shape 150"/>
            <p:cNvCxnSpPr/>
            <p:nvPr/>
          </p:nvCxnSpPr>
          <p:spPr>
            <a:xfrm rot="10800000">
              <a:off x="1600387" y="4343300"/>
              <a:ext cx="280800" cy="2160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-8835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994525" y="959525"/>
            <a:ext cx="5080800" cy="2865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Sometimes, layers give an indication of many different events. First, there was a set of layers laid down flat. Then, they got tilted, like the flatirons in a previous photo. Over time, the tips of the layers got eroded down into a new, flat surface. Then, another set of flat layers got deposited on top.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0648"/>
            <a:ext cx="4051088" cy="573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Shape 158"/>
          <p:cNvGrpSpPr/>
          <p:nvPr/>
        </p:nvGrpSpPr>
        <p:grpSpPr>
          <a:xfrm>
            <a:off x="4164523" y="0"/>
            <a:ext cx="4667771" cy="4506934"/>
            <a:chOff x="5254568" y="267616"/>
            <a:chExt cx="5926576" cy="5374355"/>
          </a:xfrm>
        </p:grpSpPr>
        <p:sp>
          <p:nvSpPr>
            <p:cNvPr id="159" name="Shape 159"/>
            <p:cNvSpPr txBox="1"/>
            <p:nvPr/>
          </p:nvSpPr>
          <p:spPr>
            <a:xfrm>
              <a:off x="6439944" y="267616"/>
              <a:ext cx="4741200" cy="1335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228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 Black"/>
                <a:buNone/>
              </a:pPr>
              <a:r>
                <a:rPr lang="en" sz="3600" b="0" i="0" u="non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Unconformity</a:t>
              </a:r>
            </a:p>
          </p:txBody>
        </p:sp>
        <p:grpSp>
          <p:nvGrpSpPr>
            <p:cNvPr id="160" name="Shape 160"/>
            <p:cNvGrpSpPr/>
            <p:nvPr/>
          </p:nvGrpSpPr>
          <p:grpSpPr>
            <a:xfrm>
              <a:off x="5254568" y="1978062"/>
              <a:ext cx="3686232" cy="3663909"/>
              <a:chOff x="377768" y="1978062"/>
              <a:chExt cx="3686232" cy="3663909"/>
            </a:xfrm>
          </p:grpSpPr>
          <p:grpSp>
            <p:nvGrpSpPr>
              <p:cNvPr id="161" name="Shape 161"/>
              <p:cNvGrpSpPr/>
              <p:nvPr/>
            </p:nvGrpSpPr>
            <p:grpSpPr>
              <a:xfrm rot="-2700000">
                <a:off x="838136" y="2590829"/>
                <a:ext cx="2743174" cy="2438377"/>
                <a:chOff x="5562600" y="3200400"/>
                <a:chExt cx="2743200" cy="2438400"/>
              </a:xfrm>
            </p:grpSpPr>
            <p:sp>
              <p:nvSpPr>
                <p:cNvPr id="162" name="Shape 162"/>
                <p:cNvSpPr/>
                <p:nvPr/>
              </p:nvSpPr>
              <p:spPr>
                <a:xfrm>
                  <a:off x="5562600" y="3810000"/>
                  <a:ext cx="1143000" cy="228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0"/>
                      </a:moveTo>
                      <a:lnTo>
                        <a:pt x="96000" y="0"/>
                      </a:ln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>
                  <a:off x="5562600" y="4038600"/>
                  <a:ext cx="1295400" cy="152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5882" y="0"/>
                      </a:move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105882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4" name="Shape 164"/>
                <p:cNvSpPr/>
                <p:nvPr/>
              </p:nvSpPr>
              <p:spPr>
                <a:xfrm>
                  <a:off x="5562600" y="4191000"/>
                  <a:ext cx="1371600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3333" y="0"/>
                      </a:move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113333" y="0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5" name="Shape 165"/>
                <p:cNvSpPr/>
                <p:nvPr/>
              </p:nvSpPr>
              <p:spPr>
                <a:xfrm>
                  <a:off x="5562600" y="4267200"/>
                  <a:ext cx="1676400" cy="304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8181" y="0"/>
                      </a:move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98181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6" name="Shape 166"/>
                <p:cNvSpPr/>
                <p:nvPr/>
              </p:nvSpPr>
              <p:spPr>
                <a:xfrm>
                  <a:off x="5562600" y="4572000"/>
                  <a:ext cx="1752600" cy="76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4782" y="0"/>
                      </a:move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114782" y="0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>
                  <a:off x="5562600" y="4648200"/>
                  <a:ext cx="1981200" cy="228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6153" y="0"/>
                      </a:move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106153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8" name="Shape 168"/>
                <p:cNvSpPr/>
                <p:nvPr/>
              </p:nvSpPr>
              <p:spPr>
                <a:xfrm>
                  <a:off x="5562600" y="4876800"/>
                  <a:ext cx="2286000" cy="304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4000" y="0"/>
                      </a:move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104000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9" name="Shape 169"/>
                <p:cNvSpPr/>
                <p:nvPr/>
              </p:nvSpPr>
              <p:spPr>
                <a:xfrm>
                  <a:off x="5562600" y="5181600"/>
                  <a:ext cx="2438400" cy="152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2500" y="0"/>
                      </a:move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11250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70" name="Shape 170"/>
                <p:cNvSpPr/>
                <p:nvPr/>
              </p:nvSpPr>
              <p:spPr>
                <a:xfrm>
                  <a:off x="5562600" y="5334000"/>
                  <a:ext cx="2743200" cy="304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6666" y="0"/>
                      </a:move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106666" y="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71" name="Shape 171"/>
                <p:cNvSpPr/>
                <p:nvPr/>
              </p:nvSpPr>
              <p:spPr>
                <a:xfrm>
                  <a:off x="5562600" y="3200400"/>
                  <a:ext cx="914400" cy="609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0000" y="0"/>
                      </a:moveTo>
                      <a:lnTo>
                        <a:pt x="120000" y="120000"/>
                      </a:lnTo>
                      <a:lnTo>
                        <a:pt x="0" y="120000"/>
                      </a:lnTo>
                      <a:lnTo>
                        <a:pt x="0" y="0"/>
                      </a:lnTo>
                      <a:lnTo>
                        <a:pt x="4000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  <p:sp>
            <p:nvSpPr>
              <p:cNvPr id="172" name="Shape 172"/>
              <p:cNvSpPr/>
              <p:nvPr/>
            </p:nvSpPr>
            <p:spPr>
              <a:xfrm>
                <a:off x="558800" y="2951162"/>
                <a:ext cx="3505200" cy="152400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558800" y="3103562"/>
                <a:ext cx="3479700" cy="30480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558800" y="3408362"/>
                <a:ext cx="3479700" cy="96900"/>
              </a:xfrm>
              <a:prstGeom prst="roundRect">
                <a:avLst>
                  <a:gd name="adj" fmla="val 16667"/>
                </a:avLst>
              </a:prstGeom>
              <a:solidFill>
                <a:srgbClr val="9933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558800" y="3484562"/>
                <a:ext cx="3505200" cy="228600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Index Fossils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631825"/>
            <a:ext cx="8772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Index fossils are commonly used to match rock layers in different places. You can see how this works in Figure 1.7.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If two rock layers have the same index fossils, then they’re probably about the same age.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950" y="2039923"/>
            <a:ext cx="7163200" cy="29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On-screen Show (16:9)</PresentationFormat>
  <Paragraphs>70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Times</vt:lpstr>
      <vt:lpstr>Arial</vt:lpstr>
      <vt:lpstr>Verdana</vt:lpstr>
      <vt:lpstr>Proxima Nova</vt:lpstr>
      <vt:lpstr>Spearmint</vt:lpstr>
      <vt:lpstr>The Laws of Stratigraphy </vt:lpstr>
      <vt:lpstr>Stratigraphy</vt:lpstr>
      <vt:lpstr>Law of Superposition </vt:lpstr>
      <vt:lpstr>PowerPoint Presentation</vt:lpstr>
      <vt:lpstr>Law of Original Horizontality </vt:lpstr>
      <vt:lpstr>Law of Cross-Cutting Relationships</vt:lpstr>
      <vt:lpstr>PowerPoint Presentation</vt:lpstr>
      <vt:lpstr>PowerPoint Presentation</vt:lpstr>
      <vt:lpstr>Index Fossils </vt:lpstr>
      <vt:lpstr>Which rock layer is the oldest?</vt:lpstr>
      <vt:lpstr>Which rock layer is the oldest?</vt:lpstr>
      <vt:lpstr>Which rock layer is the next oldest layer after C?</vt:lpstr>
      <vt:lpstr>Which rock layer is the next oldest layer after C?</vt:lpstr>
      <vt:lpstr>Which rock layer is the next oldest layer after  B?</vt:lpstr>
      <vt:lpstr>Which rock layer is the next oldest layer after  B?</vt:lpstr>
      <vt:lpstr>Which rock layer is the next oldest layer after  A?</vt:lpstr>
      <vt:lpstr>Which rock layer is the next oldest layer after  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Laws of Stratigraphy</dc:title>
  <dc:creator>Shelby Little</dc:creator>
  <cp:lastModifiedBy>Shelby Little</cp:lastModifiedBy>
  <cp:revision>2</cp:revision>
  <dcterms:modified xsi:type="dcterms:W3CDTF">2017-12-20T18:49:41Z</dcterms:modified>
</cp:coreProperties>
</file>